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C305695-C0D7-4141-9627-4E2C43891099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C098D55-3882-42F9-93AB-A833212B12C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05695-C0D7-4141-9627-4E2C43891099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D55-3882-42F9-93AB-A833212B12C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05695-C0D7-4141-9627-4E2C43891099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D55-3882-42F9-93AB-A833212B12C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05695-C0D7-4141-9627-4E2C43891099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D55-3882-42F9-93AB-A833212B12C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05695-C0D7-4141-9627-4E2C43891099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D55-3882-42F9-93AB-A833212B12C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05695-C0D7-4141-9627-4E2C43891099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D55-3882-42F9-93AB-A833212B12C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05695-C0D7-4141-9627-4E2C43891099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D55-3882-42F9-93AB-A833212B12C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05695-C0D7-4141-9627-4E2C43891099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D55-3882-42F9-93AB-A833212B12C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05695-C0D7-4141-9627-4E2C43891099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D55-3882-42F9-93AB-A833212B12C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05695-C0D7-4141-9627-4E2C43891099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D55-3882-42F9-93AB-A833212B12C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05695-C0D7-4141-9627-4E2C43891099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D55-3882-42F9-93AB-A833212B12C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C305695-C0D7-4141-9627-4E2C43891099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C098D55-3882-42F9-93AB-A833212B12C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zh.wikipedia.org/zh-tw/%E5%BC%B5%E6%9B%89%E9%A2%A8#cite_ref-4" TargetMode="External"/><Relationship Id="rId13" Type="http://schemas.openxmlformats.org/officeDocument/2006/relationships/hyperlink" Target="http://tw.news.yahoo.com/%E5%BC%B5%E6%9B%89%E9%A2%A8-%E6%88%91%E7%BD%B5%E7%94%B7%E4%BA%BA-%E6%80%8E%E9%BA%BC%E5%A5%B3%E4%BA%BA%E7%BD%B5%E6%88%91-185900799.html" TargetMode="External"/><Relationship Id="rId18" Type="http://schemas.openxmlformats.org/officeDocument/2006/relationships/hyperlink" Target="https://zh.wikipedia.org/zh-tw/%E5%BC%B5%E6%9B%89%E9%A2%A8#cite_ref-9" TargetMode="External"/><Relationship Id="rId3" Type="http://schemas.openxmlformats.org/officeDocument/2006/relationships/hyperlink" Target="http://www.udn.com/2010/5/5/NEWS/READING/X5/5575632.shtml" TargetMode="External"/><Relationship Id="rId21" Type="http://schemas.openxmlformats.org/officeDocument/2006/relationships/hyperlink" Target="http://news.sina.com.tw/article/20120327/6312365.html" TargetMode="External"/><Relationship Id="rId7" Type="http://schemas.openxmlformats.org/officeDocument/2006/relationships/hyperlink" Target="http://news.ftv.com.tw/NewsContent.aspx?sno=2010516P08M1&amp;ntype=class" TargetMode="External"/><Relationship Id="rId12" Type="http://schemas.openxmlformats.org/officeDocument/2006/relationships/hyperlink" Target="https://zh.wikipedia.org/zh-tw/%E5%BC%B5%E6%9B%89%E9%A2%A8#cite_ref-6" TargetMode="External"/><Relationship Id="rId17" Type="http://schemas.openxmlformats.org/officeDocument/2006/relationships/hyperlink" Target="http://tw.news.yahoo.com/%E5%BC%B5%E6%9B%89%E9%A2%A8%E6%8F%90%E9%80%81%E6%A8%B9%E7%B5%A6%E5%A4%A7%E9%99%B8%E9%98%BB%E6%B2%99%E5%A1%B5%E6%9A%B4-%E4%B8%8D%E7%9F%A5%E9%99%B8%E5%A7%94%E6%9C%83%E6%98%AF%E5%AE%98%E6%96%B9%E7%9A%84-123500661.html" TargetMode="External"/><Relationship Id="rId25" Type="http://schemas.openxmlformats.org/officeDocument/2006/relationships/hyperlink" Target="http://www.ettoday.net/news/20130315/175901.htm" TargetMode="External"/><Relationship Id="rId2" Type="http://schemas.openxmlformats.org/officeDocument/2006/relationships/hyperlink" Target="https://zh.wikipedia.org/zh-tw/%E5%BC%B5%E6%9B%89%E9%A2%A8#cite_ref-1" TargetMode="External"/><Relationship Id="rId16" Type="http://schemas.openxmlformats.org/officeDocument/2006/relationships/hyperlink" Target="https://zh.wikipedia.org/zh-tw/%E5%BC%B5%E6%9B%89%E9%A2%A8#cite_ref-8" TargetMode="External"/><Relationship Id="rId20" Type="http://schemas.openxmlformats.org/officeDocument/2006/relationships/hyperlink" Target="https://zh.wikipedia.org/zh-tw/%E5%BC%B5%E6%9B%89%E9%A2%A8#cite_ref-1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h.wikipedia.org/zh-tw/%E5%BC%B5%E6%9B%89%E9%A2%A8#cite_ref-3" TargetMode="External"/><Relationship Id="rId11" Type="http://schemas.openxmlformats.org/officeDocument/2006/relationships/hyperlink" Target="http://tw.news.yahoo.com/%E5%BC%B5%E6%9B%89%E9%A2%A8-%E5%A4%96%E9%85%8D%E6%90%B6%E4%BD%8D-%E9%80%A0%E6%88%90%E5%8F%B0%E7%81%A3%E5%A4%9A%E5%89%A9%E5%A5%B3-213000778.html" TargetMode="External"/><Relationship Id="rId24" Type="http://schemas.openxmlformats.org/officeDocument/2006/relationships/hyperlink" Target="https://zh.wikipedia.org/zh-tw/%E5%BC%B5%E6%9B%89%E9%A2%A8#cite_ref-12" TargetMode="External"/><Relationship Id="rId5" Type="http://schemas.openxmlformats.org/officeDocument/2006/relationships/hyperlink" Target="http://www.nownews.com/2010/05/15/301-2603493.htm" TargetMode="External"/><Relationship Id="rId15" Type="http://schemas.openxmlformats.org/officeDocument/2006/relationships/hyperlink" Target="http://tw.news.yahoo.com/%E5%89%A9%E5%A5%B3-%E8%AA%AA%E6%83%B9%E6%80%92%E6%B0%91%E5%9C%98-%E5%BC%B5%E6%9B%89%E9%A2%A8%E6%BE%84%E6%B8%85%E7%84%A1%E6%AD%A7%E8%A6%96-031400581.html" TargetMode="External"/><Relationship Id="rId23" Type="http://schemas.openxmlformats.org/officeDocument/2006/relationships/hyperlink" Target="http://tw.news.yahoo.com/%E5%9C%8B%E5%85%A9-%E5%9F%9F-%E5%B9%AB%E5%A4%A7%E9%99%B8%E7%A8%AE%E6%A8%B9-%E5%BC%B5%E6%9B%89%E9%A2%A8%E7%99%BC%E8%A8%80%E5%8F%88%E7%9F%AD%E8%B7%AF-113821899.html" TargetMode="External"/><Relationship Id="rId10" Type="http://schemas.openxmlformats.org/officeDocument/2006/relationships/hyperlink" Target="https://zh.wikipedia.org/zh-tw/%E5%BC%B5%E6%9B%89%E9%A2%A8#cite_ref-5" TargetMode="External"/><Relationship Id="rId19" Type="http://schemas.openxmlformats.org/officeDocument/2006/relationships/hyperlink" Target="http://tw.nextmedia.com/realtimenews/article/politics/20120327/116073" TargetMode="External"/><Relationship Id="rId4" Type="http://schemas.openxmlformats.org/officeDocument/2006/relationships/hyperlink" Target="https://zh.wikipedia.org/zh-tw/%E5%BC%B5%E6%9B%89%E9%A2%A8#cite_ref-2" TargetMode="External"/><Relationship Id="rId9" Type="http://schemas.openxmlformats.org/officeDocument/2006/relationships/hyperlink" Target="http://news.chinatimes.com/wantdaily/11052101/112011112400225.html" TargetMode="External"/><Relationship Id="rId14" Type="http://schemas.openxmlformats.org/officeDocument/2006/relationships/hyperlink" Target="https://zh.wikipedia.org/zh-tw/%E5%BC%B5%E6%9B%89%E9%A2%A8#cite_ref-7" TargetMode="External"/><Relationship Id="rId22" Type="http://schemas.openxmlformats.org/officeDocument/2006/relationships/hyperlink" Target="https://zh.wikipedia.org/zh-tw/%E5%BC%B5%E6%9B%89%E9%A2%A8#cite_ref-11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tw.news.yahoo.com/%E5%BC%B5%E6%9B%89%E9%A2%A8-%E5%A4%96%E9%85%8D%E6%90%B6%E4%BD%8D-%E9%80%A0%E6%88%90%E5%8F%B0%E7%81%A3%E5%A4%9A%E5%89%A9%E5%A5%B3-213000778.html" TargetMode="External"/><Relationship Id="rId2" Type="http://schemas.openxmlformats.org/officeDocument/2006/relationships/hyperlink" Target="http://www.ym.edu.tw/~sfchang/intro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 smtClean="0"/>
              <a:t>張曉風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en-US" altLang="zh-TW" b="1" dirty="0" smtClean="0"/>
              <a:t>〈</a:t>
            </a:r>
            <a:r>
              <a:rPr lang="zh-TW" altLang="en-US" dirty="0"/>
              <a:t>你</a:t>
            </a:r>
            <a:r>
              <a:rPr lang="zh-TW" altLang="en-US" dirty="0" smtClean="0"/>
              <a:t>要做什麼</a:t>
            </a:r>
            <a:r>
              <a:rPr lang="en-US" altLang="zh-TW" dirty="0" smtClean="0"/>
              <a:t>〉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644008" y="4725145"/>
            <a:ext cx="3309803" cy="576064"/>
          </a:xfrm>
        </p:spPr>
        <p:txBody>
          <a:bodyPr/>
          <a:lstStyle/>
          <a:p>
            <a:r>
              <a:rPr lang="en-US" altLang="zh-TW" dirty="0" smtClean="0"/>
              <a:t>2016 </a:t>
            </a:r>
            <a:r>
              <a:rPr lang="zh-TW" altLang="en-US" dirty="0"/>
              <a:t>劉慧珠整理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988840"/>
            <a:ext cx="3175000" cy="254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08549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因在台灣女權主義的崛起，許多女性擁有經濟自由，故大部分已不需依靠男性，並不視婚姻為終身大事；</a:t>
            </a:r>
          </a:p>
          <a:p>
            <a:r>
              <a:rPr lang="zh-TW" altLang="en-US" dirty="0" smtClean="0"/>
              <a:t>現代社會，婚姻不是必走之路，拒婚的男女多的是；單獨把「不婚女性」放大檢視，還把外籍配偶打成搶走男人的反派角色，責怪男人不愛國產女性實在是太過簡化整個現象，無法看到現代社會的全貌。而張曉風面對婦團的抗議時堅決認為自己沒有錯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9695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張曉風以散文家之姿出任立委，上任後接連有「一國兩域」、「陸委會是民間單位</a:t>
            </a:r>
            <a:r>
              <a:rPr lang="zh-TW" altLang="en-US" dirty="0" smtClean="0"/>
              <a:t>」、「</a:t>
            </a:r>
            <a:r>
              <a:rPr lang="zh-TW" altLang="en-US" dirty="0"/>
              <a:t>到新疆種樹防沙塵暴</a:t>
            </a:r>
            <a:r>
              <a:rPr lang="zh-TW" altLang="en-US" dirty="0" smtClean="0"/>
              <a:t>」等</a:t>
            </a:r>
            <a:r>
              <a:rPr lang="zh-TW" altLang="en-US" dirty="0"/>
              <a:t>爭議性</a:t>
            </a:r>
            <a:r>
              <a:rPr lang="zh-TW" altLang="en-US" dirty="0" smtClean="0"/>
              <a:t>言論</a:t>
            </a:r>
            <a:r>
              <a:rPr lang="zh-TW" altLang="en-US" dirty="0"/>
              <a:t>。</a:t>
            </a:r>
            <a:endParaRPr lang="en-US" altLang="zh-TW" dirty="0" smtClean="0"/>
          </a:p>
          <a:p>
            <a:r>
              <a:rPr lang="en-US" altLang="zh-TW" dirty="0" smtClean="0"/>
              <a:t>2012</a:t>
            </a:r>
            <a:r>
              <a:rPr lang="zh-TW" altLang="en-US" dirty="0"/>
              <a:t>年</a:t>
            </a:r>
            <a:r>
              <a:rPr lang="en-US" altLang="zh-TW" dirty="0"/>
              <a:t>3</a:t>
            </a:r>
            <a:r>
              <a:rPr lang="zh-TW" altLang="en-US" dirty="0"/>
              <a:t>月</a:t>
            </a:r>
            <a:r>
              <a:rPr lang="en-US" altLang="zh-TW" dirty="0"/>
              <a:t>26</a:t>
            </a:r>
            <a:r>
              <a:rPr lang="zh-TW" altLang="en-US" dirty="0"/>
              <a:t>日張曉風指虱目魚外銷中國大陸成果不佳，應該要改名「鄭成功魚」或「啥魚」來搶攻市場，引來漁民反彈 </a:t>
            </a:r>
            <a:r>
              <a:rPr lang="zh-TW" altLang="en-US" dirty="0" smtClean="0"/>
              <a:t>。</a:t>
            </a:r>
            <a:endParaRPr lang="zh-TW" altLang="en-US" dirty="0"/>
          </a:p>
          <a:p>
            <a:r>
              <a:rPr lang="en-US" altLang="zh-TW" dirty="0"/>
              <a:t>2013</a:t>
            </a:r>
            <a:r>
              <a:rPr lang="zh-TW" altLang="en-US" dirty="0"/>
              <a:t>年</a:t>
            </a:r>
            <a:r>
              <a:rPr lang="en-US" altLang="zh-TW" dirty="0"/>
              <a:t>3</a:t>
            </a:r>
            <a:r>
              <a:rPr lang="zh-TW" altLang="en-US" dirty="0"/>
              <a:t>月</a:t>
            </a:r>
            <a:r>
              <a:rPr lang="en-US" altLang="zh-TW" dirty="0"/>
              <a:t>15</a:t>
            </a:r>
            <a:r>
              <a:rPr lang="zh-TW" altLang="en-US" dirty="0"/>
              <a:t>日，張曉風辭任立委，遺缺由陳怡潔接任</a:t>
            </a:r>
            <a:r>
              <a:rPr lang="zh-TW" altLang="en-US" dirty="0" smtClean="0"/>
              <a:t>。</a:t>
            </a:r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0498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作品</a:t>
            </a:r>
            <a:r>
              <a:rPr lang="en-US" altLang="zh-TW" dirty="0" smtClean="0"/>
              <a:t>(</a:t>
            </a:r>
            <a:r>
              <a:rPr lang="zh-TW" altLang="en-US" dirty="0" smtClean="0"/>
              <a:t>我的文學啟蒙書</a:t>
            </a:r>
            <a:r>
              <a:rPr lang="en-US" altLang="zh-TW" dirty="0" smtClean="0"/>
              <a:t>…)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FF0000"/>
                </a:solidFill>
              </a:rPr>
              <a:t>《</a:t>
            </a:r>
            <a:r>
              <a:rPr lang="zh-TW" altLang="en-US" dirty="0">
                <a:solidFill>
                  <a:srgbClr val="FF0000"/>
                </a:solidFill>
              </a:rPr>
              <a:t>給你，瑩瑩</a:t>
            </a:r>
            <a:r>
              <a:rPr lang="en-US" altLang="zh-TW" dirty="0">
                <a:solidFill>
                  <a:srgbClr val="FF0000"/>
                </a:solidFill>
              </a:rPr>
              <a:t>》1966</a:t>
            </a:r>
            <a:r>
              <a:rPr lang="zh-TW" altLang="en-US" dirty="0">
                <a:solidFill>
                  <a:srgbClr val="FF0000"/>
                </a:solidFill>
              </a:rPr>
              <a:t>年，商務</a:t>
            </a:r>
            <a:r>
              <a:rPr lang="zh-TW" altLang="en-US" dirty="0" smtClean="0">
                <a:solidFill>
                  <a:srgbClr val="FF0000"/>
                </a:solidFill>
              </a:rPr>
              <a:t>出版社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/>
              <a:t>《</a:t>
            </a:r>
            <a:r>
              <a:rPr lang="zh-TW" altLang="en-US" dirty="0"/>
              <a:t>地毯的那一端</a:t>
            </a:r>
            <a:r>
              <a:rPr lang="en-US" altLang="zh-TW" dirty="0"/>
              <a:t>》1966</a:t>
            </a:r>
            <a:r>
              <a:rPr lang="zh-TW" altLang="en-US" dirty="0"/>
              <a:t>年，文星出版社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哭牆</a:t>
            </a:r>
            <a:r>
              <a:rPr lang="en-US" altLang="zh-TW" dirty="0"/>
              <a:t>》1968</a:t>
            </a:r>
            <a:r>
              <a:rPr lang="zh-TW" altLang="en-US" dirty="0"/>
              <a:t>年，仙人掌出版社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愁鄉石</a:t>
            </a:r>
            <a:r>
              <a:rPr lang="en-US" altLang="zh-TW" dirty="0"/>
              <a:t>》1971</a:t>
            </a:r>
            <a:r>
              <a:rPr lang="zh-TW" altLang="en-US" dirty="0"/>
              <a:t>年，晨鐘出版社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第五牆</a:t>
            </a:r>
            <a:r>
              <a:rPr lang="en-US" altLang="zh-TW" dirty="0"/>
              <a:t>》1973</a:t>
            </a:r>
            <a:r>
              <a:rPr lang="zh-TW" altLang="en-US" dirty="0"/>
              <a:t>年，香港：基督教文藝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8976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《</a:t>
            </a:r>
            <a:r>
              <a:rPr lang="zh-TW" altLang="en-US" dirty="0"/>
              <a:t>安全感</a:t>
            </a:r>
            <a:r>
              <a:rPr lang="en-US" altLang="zh-TW" dirty="0"/>
              <a:t>》1975</a:t>
            </a:r>
            <a:r>
              <a:rPr lang="zh-TW" altLang="en-US" dirty="0"/>
              <a:t>年，宇宙光出版社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黑紗</a:t>
            </a:r>
            <a:r>
              <a:rPr lang="en-US" altLang="zh-TW" dirty="0"/>
              <a:t>》1975</a:t>
            </a:r>
            <a:r>
              <a:rPr lang="zh-TW" altLang="en-US" dirty="0"/>
              <a:t>年，宇宙光出版社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曉風散文集</a:t>
            </a:r>
            <a:r>
              <a:rPr lang="en-US" altLang="zh-TW" dirty="0"/>
              <a:t>》1976</a:t>
            </a:r>
            <a:r>
              <a:rPr lang="zh-TW" altLang="en-US" dirty="0"/>
              <a:t>年，道聲出版社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曉風小說集</a:t>
            </a:r>
            <a:r>
              <a:rPr lang="en-US" altLang="zh-TW" dirty="0"/>
              <a:t>》1976</a:t>
            </a:r>
            <a:r>
              <a:rPr lang="zh-TW" altLang="en-US" dirty="0"/>
              <a:t>年，道聲出版社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曉風戲劇集</a:t>
            </a:r>
            <a:r>
              <a:rPr lang="en-US" altLang="zh-TW" dirty="0"/>
              <a:t>》1976</a:t>
            </a:r>
            <a:r>
              <a:rPr lang="zh-TW" altLang="en-US" dirty="0"/>
              <a:t>年，道聲出版社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桑科有話要說</a:t>
            </a:r>
            <a:r>
              <a:rPr lang="en-US" altLang="zh-TW" dirty="0"/>
              <a:t>》1976</a:t>
            </a:r>
            <a:r>
              <a:rPr lang="zh-TW" altLang="en-US" dirty="0"/>
              <a:t>年，時報出版社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動物園中的祈禱室</a:t>
            </a:r>
            <a:r>
              <a:rPr lang="en-US" altLang="zh-TW" dirty="0"/>
              <a:t>》1977</a:t>
            </a:r>
            <a:r>
              <a:rPr lang="zh-TW" altLang="en-US" dirty="0"/>
              <a:t>年，宇宙光出版社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血笛</a:t>
            </a:r>
            <a:r>
              <a:rPr lang="en-US" altLang="zh-TW" dirty="0"/>
              <a:t>》1977</a:t>
            </a:r>
            <a:r>
              <a:rPr lang="zh-TW" altLang="en-US" dirty="0"/>
              <a:t>年，黎明出版社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8651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《</a:t>
            </a:r>
            <a:r>
              <a:rPr lang="zh-TW" altLang="en-US" dirty="0"/>
              <a:t>祖母的寶盒</a:t>
            </a:r>
            <a:r>
              <a:rPr lang="en-US" altLang="zh-TW" dirty="0"/>
              <a:t>》1978</a:t>
            </a:r>
            <a:r>
              <a:rPr lang="zh-TW" altLang="en-US" dirty="0"/>
              <a:t>年，信誼出版社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步下紅毯之後</a:t>
            </a:r>
            <a:r>
              <a:rPr lang="en-US" altLang="zh-TW" dirty="0"/>
              <a:t>》1979</a:t>
            </a:r>
            <a:r>
              <a:rPr lang="zh-TW" altLang="en-US" dirty="0"/>
              <a:t>年，九歌出版社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親親</a:t>
            </a:r>
            <a:r>
              <a:rPr lang="en-US" altLang="zh-TW" dirty="0"/>
              <a:t>》1980</a:t>
            </a:r>
            <a:r>
              <a:rPr lang="zh-TW" altLang="en-US" dirty="0"/>
              <a:t>年，爾雅出版社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蜜蜜</a:t>
            </a:r>
            <a:r>
              <a:rPr lang="en-US" altLang="zh-TW" dirty="0"/>
              <a:t>》1980</a:t>
            </a:r>
            <a:r>
              <a:rPr lang="zh-TW" altLang="en-US" dirty="0"/>
              <a:t>年，爾雅出版社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有情人</a:t>
            </a:r>
            <a:r>
              <a:rPr lang="en-US" altLang="zh-TW" dirty="0"/>
              <a:t>》1980</a:t>
            </a:r>
            <a:r>
              <a:rPr lang="zh-TW" altLang="en-US" dirty="0"/>
              <a:t>年，爾雅出版社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有情天地</a:t>
            </a:r>
            <a:r>
              <a:rPr lang="en-US" altLang="zh-TW" dirty="0"/>
              <a:t>》1980</a:t>
            </a:r>
            <a:r>
              <a:rPr lang="zh-TW" altLang="en-US" dirty="0"/>
              <a:t>年，爾雅出版社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花之筆記</a:t>
            </a:r>
            <a:r>
              <a:rPr lang="en-US" altLang="zh-TW" dirty="0"/>
              <a:t>》1980</a:t>
            </a:r>
            <a:r>
              <a:rPr lang="zh-TW" altLang="en-US" dirty="0"/>
              <a:t>年，道聲出版社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你還沒有愛過</a:t>
            </a:r>
            <a:r>
              <a:rPr lang="en-US" altLang="zh-TW" dirty="0"/>
              <a:t>》1981</a:t>
            </a:r>
            <a:r>
              <a:rPr lang="zh-TW" altLang="en-US" dirty="0"/>
              <a:t>年，大地出版社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0593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/>
              <a:t>《</a:t>
            </a:r>
            <a:r>
              <a:rPr lang="zh-TW" altLang="en-US" dirty="0"/>
              <a:t>再生緣</a:t>
            </a:r>
            <a:r>
              <a:rPr lang="en-US" altLang="zh-TW" dirty="0"/>
              <a:t>》1982</a:t>
            </a:r>
            <a:r>
              <a:rPr lang="zh-TW" altLang="en-US" dirty="0"/>
              <a:t>年，爾雅出版社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給你</a:t>
            </a:r>
            <a:r>
              <a:rPr lang="en-US" altLang="zh-TW" dirty="0"/>
              <a:t>》1982</a:t>
            </a:r>
            <a:r>
              <a:rPr lang="zh-TW" altLang="en-US" dirty="0"/>
              <a:t>年，宇宙光出版社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大地之歌</a:t>
            </a:r>
            <a:r>
              <a:rPr lang="en-US" altLang="zh-TW" dirty="0"/>
              <a:t>》1982</a:t>
            </a:r>
            <a:r>
              <a:rPr lang="zh-TW" altLang="en-US" dirty="0"/>
              <a:t>年，爾雅出版社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幽默五十三號</a:t>
            </a:r>
            <a:r>
              <a:rPr lang="en-US" altLang="zh-TW" dirty="0"/>
              <a:t>》1982</a:t>
            </a:r>
            <a:r>
              <a:rPr lang="zh-TW" altLang="en-US" dirty="0"/>
              <a:t>年，九歌出版社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通菜與通婚</a:t>
            </a:r>
            <a:r>
              <a:rPr lang="en-US" altLang="zh-TW" dirty="0"/>
              <a:t>》1983</a:t>
            </a:r>
            <a:r>
              <a:rPr lang="zh-TW" altLang="en-US" dirty="0"/>
              <a:t>年，九歌出版社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我在</a:t>
            </a:r>
            <a:r>
              <a:rPr lang="en-US" altLang="zh-TW" dirty="0"/>
              <a:t>》1984</a:t>
            </a:r>
            <a:r>
              <a:rPr lang="zh-TW" altLang="en-US" dirty="0"/>
              <a:t>年，爾雅出版社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舅媽祇會說一句話</a:t>
            </a:r>
            <a:r>
              <a:rPr lang="en-US" altLang="zh-TW" dirty="0"/>
              <a:t>》1985</a:t>
            </a:r>
            <a:r>
              <a:rPr lang="zh-TW" altLang="en-US" dirty="0"/>
              <a:t>年，中華兒童出版社</a:t>
            </a:r>
          </a:p>
          <a:p>
            <a:r>
              <a:rPr lang="en-US" altLang="zh-TW" dirty="0">
                <a:solidFill>
                  <a:srgbClr val="FF0000"/>
                </a:solidFill>
              </a:rPr>
              <a:t>《</a:t>
            </a:r>
            <a:r>
              <a:rPr lang="zh-TW" altLang="en-US" dirty="0">
                <a:solidFill>
                  <a:srgbClr val="FF0000"/>
                </a:solidFill>
              </a:rPr>
              <a:t>從你美麗的流域</a:t>
            </a:r>
            <a:r>
              <a:rPr lang="en-US" altLang="zh-TW" dirty="0">
                <a:solidFill>
                  <a:srgbClr val="FF0000"/>
                </a:solidFill>
              </a:rPr>
              <a:t>》1988</a:t>
            </a:r>
            <a:r>
              <a:rPr lang="zh-TW" altLang="en-US" dirty="0">
                <a:solidFill>
                  <a:srgbClr val="FF0000"/>
                </a:solidFill>
              </a:rPr>
              <a:t>年，爾雅出版社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1444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《</a:t>
            </a:r>
            <a:r>
              <a:rPr lang="zh-TW" altLang="en-US" dirty="0"/>
              <a:t>曉風吹起</a:t>
            </a:r>
            <a:r>
              <a:rPr lang="en-US" altLang="zh-TW" dirty="0"/>
              <a:t>》1989</a:t>
            </a:r>
            <a:r>
              <a:rPr lang="zh-TW" altLang="en-US" dirty="0"/>
              <a:t>年，文經社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玉想</a:t>
            </a:r>
            <a:r>
              <a:rPr lang="en-US" altLang="zh-TW" dirty="0"/>
              <a:t>》1990</a:t>
            </a:r>
            <a:r>
              <a:rPr lang="zh-TW" altLang="en-US" dirty="0"/>
              <a:t>年，九歌出版社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我知道你是誰</a:t>
            </a:r>
            <a:r>
              <a:rPr lang="en-US" altLang="zh-TW" dirty="0"/>
              <a:t>》1994</a:t>
            </a:r>
            <a:r>
              <a:rPr lang="zh-TW" altLang="en-US" dirty="0"/>
              <a:t>年，九歌出版社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這杯咖啡的溫度剛好</a:t>
            </a:r>
            <a:r>
              <a:rPr lang="en-US" altLang="zh-TW" dirty="0"/>
              <a:t>》1996</a:t>
            </a:r>
            <a:r>
              <a:rPr lang="zh-TW" altLang="en-US" dirty="0"/>
              <a:t>年，九歌出版社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你的側影好美</a:t>
            </a:r>
            <a:r>
              <a:rPr lang="en-US" altLang="zh-TW" dirty="0"/>
              <a:t>》1997</a:t>
            </a:r>
            <a:r>
              <a:rPr lang="zh-TW" altLang="en-US" dirty="0"/>
              <a:t>年，九歌出版社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常常，我想起那座山</a:t>
            </a:r>
            <a:r>
              <a:rPr lang="en-US" altLang="zh-TW" dirty="0"/>
              <a:t>》1997</a:t>
            </a:r>
            <a:r>
              <a:rPr lang="zh-TW" altLang="en-US" dirty="0"/>
              <a:t>年，天津：百花文藝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9096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《</a:t>
            </a:r>
            <a:r>
              <a:rPr lang="zh-TW" altLang="en-US" dirty="0"/>
              <a:t>小說教室</a:t>
            </a:r>
            <a:r>
              <a:rPr lang="en-US" altLang="zh-TW" dirty="0"/>
              <a:t>》2000</a:t>
            </a:r>
            <a:r>
              <a:rPr lang="zh-TW" altLang="en-US" dirty="0"/>
              <a:t>年，九歌出版社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他？她？</a:t>
            </a:r>
            <a:r>
              <a:rPr lang="en-US" altLang="zh-TW" dirty="0"/>
              <a:t>》2002</a:t>
            </a:r>
            <a:r>
              <a:rPr lang="zh-TW" altLang="en-US" dirty="0"/>
              <a:t>年，九歌出版社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星星都已經到齊了</a:t>
            </a:r>
            <a:r>
              <a:rPr lang="en-US" altLang="zh-TW" dirty="0"/>
              <a:t>》2003</a:t>
            </a:r>
            <a:r>
              <a:rPr lang="zh-TW" altLang="en-US" dirty="0"/>
              <a:t>年，九歌出版社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張曉風精選集</a:t>
            </a:r>
            <a:r>
              <a:rPr lang="en-US" altLang="zh-TW" dirty="0"/>
              <a:t>》2004</a:t>
            </a:r>
            <a:r>
              <a:rPr lang="zh-TW" altLang="en-US" dirty="0"/>
              <a:t>年，九歌出版社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送你一個字</a:t>
            </a:r>
            <a:r>
              <a:rPr lang="en-US" altLang="zh-TW" dirty="0"/>
              <a:t>》2009</a:t>
            </a:r>
            <a:r>
              <a:rPr lang="zh-TW" altLang="en-US" dirty="0"/>
              <a:t>年，九歌出版社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誰像天使？</a:t>
            </a:r>
            <a:r>
              <a:rPr lang="en-US" altLang="zh-TW" dirty="0"/>
              <a:t>》2012</a:t>
            </a:r>
            <a:r>
              <a:rPr lang="zh-TW" altLang="en-US" dirty="0"/>
              <a:t>年，基督教文藝出版社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7132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資料來源</a:t>
            </a:r>
            <a:r>
              <a:rPr lang="en-US" altLang="zh-TW" dirty="0" smtClean="0"/>
              <a:t>(</a:t>
            </a:r>
            <a:r>
              <a:rPr lang="zh-TW" altLang="en-US" dirty="0" smtClean="0"/>
              <a:t>維基百科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TW" b="1" dirty="0">
                <a:hlinkClick r:id="rId2"/>
              </a:rPr>
              <a:t>^</a:t>
            </a:r>
            <a:r>
              <a:rPr lang="zh-TW" altLang="en-US" dirty="0"/>
              <a:t> </a:t>
            </a:r>
            <a:r>
              <a:rPr lang="zh-TW" altLang="en-US" dirty="0">
                <a:hlinkClick r:id="rId3"/>
              </a:rPr>
              <a:t>報告總統：我可以有兩片肺葉嗎？</a:t>
            </a:r>
            <a:endParaRPr lang="zh-TW" altLang="en-US" dirty="0"/>
          </a:p>
          <a:p>
            <a:r>
              <a:rPr lang="en-US" altLang="zh-TW" b="1" dirty="0">
                <a:hlinkClick r:id="rId4"/>
              </a:rPr>
              <a:t>^</a:t>
            </a:r>
            <a:r>
              <a:rPr lang="zh-TW" altLang="en-US" dirty="0"/>
              <a:t> </a:t>
            </a:r>
            <a:r>
              <a:rPr lang="zh-TW" altLang="en-US" dirty="0">
                <a:hlinkClick r:id="rId5"/>
              </a:rPr>
              <a:t>誰對這一切災阨顢頇無知？　張曉風籲：打虎還靠親兄弟！</a:t>
            </a:r>
            <a:endParaRPr lang="zh-TW" altLang="en-US" dirty="0"/>
          </a:p>
          <a:p>
            <a:r>
              <a:rPr lang="en-US" altLang="zh-TW" b="1" dirty="0">
                <a:hlinkClick r:id="rId6"/>
              </a:rPr>
              <a:t>^</a:t>
            </a:r>
            <a:r>
              <a:rPr lang="zh-TW" altLang="en-US" dirty="0"/>
              <a:t> </a:t>
            </a:r>
            <a:r>
              <a:rPr lang="zh-TW" altLang="en-US" dirty="0">
                <a:hlinkClick r:id="rId7"/>
              </a:rPr>
              <a:t>救</a:t>
            </a:r>
            <a:r>
              <a:rPr lang="en-US" altLang="zh-TW" dirty="0">
                <a:hlinkClick r:id="rId7"/>
              </a:rPr>
              <a:t>202</a:t>
            </a:r>
            <a:r>
              <a:rPr lang="zh-TW" altLang="en-US" dirty="0">
                <a:hlinkClick r:id="rId7"/>
              </a:rPr>
              <a:t>綠地 張曉風自爆遭威脅</a:t>
            </a:r>
            <a:r>
              <a:rPr lang="en-US" altLang="zh-TW" dirty="0">
                <a:hlinkClick r:id="rId7"/>
              </a:rPr>
              <a:t>2010/5/16 18:04</a:t>
            </a:r>
            <a:endParaRPr lang="zh-TW" altLang="en-US" dirty="0"/>
          </a:p>
          <a:p>
            <a:r>
              <a:rPr lang="en-US" altLang="zh-TW" b="1" dirty="0">
                <a:hlinkClick r:id="rId8"/>
              </a:rPr>
              <a:t>^</a:t>
            </a:r>
            <a:r>
              <a:rPr lang="zh-TW" altLang="en-US" dirty="0"/>
              <a:t> </a:t>
            </a:r>
            <a:r>
              <a:rPr lang="zh-TW" altLang="en-US" dirty="0">
                <a:hlinkClick r:id="rId9"/>
              </a:rPr>
              <a:t>宋今登記 傅學鵬、張曉風列橘不分區</a:t>
            </a:r>
            <a:endParaRPr lang="zh-TW" altLang="en-US" dirty="0"/>
          </a:p>
          <a:p>
            <a:r>
              <a:rPr lang="en-US" altLang="zh-TW" b="1" dirty="0">
                <a:hlinkClick r:id="rId10"/>
              </a:rPr>
              <a:t>^</a:t>
            </a:r>
            <a:r>
              <a:rPr lang="zh-TW" altLang="en-US" dirty="0"/>
              <a:t> </a:t>
            </a:r>
            <a:r>
              <a:rPr lang="en-US" altLang="zh-TW" dirty="0"/>
              <a:t>&gt;</a:t>
            </a:r>
            <a:r>
              <a:rPr lang="zh-TW" altLang="en-US" dirty="0">
                <a:hlinkClick r:id="rId11"/>
              </a:rPr>
              <a:t>張曉風：外配搶位 造成台灣過多剩女</a:t>
            </a:r>
            <a:endParaRPr lang="zh-TW" altLang="en-US" dirty="0"/>
          </a:p>
          <a:p>
            <a:r>
              <a:rPr lang="en-US" altLang="zh-TW" b="1" dirty="0">
                <a:hlinkClick r:id="rId12"/>
              </a:rPr>
              <a:t>^</a:t>
            </a:r>
            <a:r>
              <a:rPr lang="zh-TW" altLang="en-US" dirty="0"/>
              <a:t> </a:t>
            </a:r>
            <a:r>
              <a:rPr lang="en-US" altLang="zh-TW" dirty="0"/>
              <a:t>&gt;</a:t>
            </a:r>
            <a:r>
              <a:rPr lang="zh-TW" altLang="en-US" dirty="0">
                <a:hlinkClick r:id="rId13"/>
              </a:rPr>
              <a:t>張曉風：我罵男人 怎麼女人罵我</a:t>
            </a:r>
            <a:endParaRPr lang="zh-TW" altLang="en-US" dirty="0"/>
          </a:p>
          <a:p>
            <a:r>
              <a:rPr lang="en-US" altLang="zh-TW" b="1" dirty="0">
                <a:hlinkClick r:id="rId14"/>
              </a:rPr>
              <a:t>^</a:t>
            </a:r>
            <a:r>
              <a:rPr lang="zh-TW" altLang="en-US" dirty="0"/>
              <a:t> </a:t>
            </a:r>
            <a:r>
              <a:rPr lang="en-US" altLang="zh-TW" dirty="0"/>
              <a:t>&gt;</a:t>
            </a:r>
            <a:r>
              <a:rPr lang="zh-TW" altLang="en-US" dirty="0">
                <a:hlinkClick r:id="rId15"/>
              </a:rPr>
              <a:t>「剩女」說惹怒民團 張曉風澄清無歧視</a:t>
            </a:r>
            <a:endParaRPr lang="zh-TW" altLang="en-US" dirty="0"/>
          </a:p>
          <a:p>
            <a:r>
              <a:rPr lang="en-US" altLang="zh-TW" b="1" dirty="0">
                <a:hlinkClick r:id="rId16"/>
              </a:rPr>
              <a:t>^</a:t>
            </a:r>
            <a:r>
              <a:rPr lang="zh-TW" altLang="en-US" dirty="0"/>
              <a:t> </a:t>
            </a:r>
            <a:r>
              <a:rPr lang="en-US" altLang="zh-TW" dirty="0"/>
              <a:t>&gt;</a:t>
            </a:r>
            <a:r>
              <a:rPr lang="zh-TW" altLang="en-US" dirty="0">
                <a:hlinkClick r:id="rId17"/>
              </a:rPr>
              <a:t>張曉風提送樹給大陸阻沙塵暴　不知陸委會是官方的</a:t>
            </a:r>
            <a:endParaRPr lang="zh-TW" altLang="en-US" dirty="0"/>
          </a:p>
          <a:p>
            <a:r>
              <a:rPr lang="en-US" altLang="zh-TW" b="1" dirty="0">
                <a:hlinkClick r:id="rId18"/>
              </a:rPr>
              <a:t>^</a:t>
            </a:r>
            <a:r>
              <a:rPr lang="zh-TW" altLang="en-US" dirty="0"/>
              <a:t> </a:t>
            </a:r>
            <a:r>
              <a:rPr lang="en-US" altLang="zh-TW" dirty="0"/>
              <a:t>&gt;</a:t>
            </a:r>
            <a:r>
              <a:rPr lang="zh-TW" altLang="en-US" dirty="0">
                <a:hlinkClick r:id="rId19"/>
              </a:rPr>
              <a:t>到中國種樹？　張曉風：減低沙塵暴</a:t>
            </a:r>
            <a:r>
              <a:rPr lang="en-US" altLang="zh-TW" dirty="0"/>
              <a:t>]]</a:t>
            </a:r>
          </a:p>
          <a:p>
            <a:r>
              <a:rPr lang="en-US" altLang="zh-TW" b="1" dirty="0">
                <a:hlinkClick r:id="rId20"/>
              </a:rPr>
              <a:t>^</a:t>
            </a:r>
            <a:r>
              <a:rPr lang="zh-TW" altLang="en-US" dirty="0"/>
              <a:t> </a:t>
            </a:r>
            <a:r>
              <a:rPr lang="en-US" altLang="zh-TW" dirty="0"/>
              <a:t>&gt;</a:t>
            </a:r>
            <a:r>
              <a:rPr lang="zh-TW" altLang="en-US" dirty="0">
                <a:hlinkClick r:id="rId21"/>
              </a:rPr>
              <a:t>虱目魚改名「啥魚」 張曉風又出招。</a:t>
            </a:r>
            <a:endParaRPr lang="zh-TW" altLang="en-US" dirty="0"/>
          </a:p>
          <a:p>
            <a:r>
              <a:rPr lang="en-US" altLang="zh-TW" b="1" dirty="0">
                <a:hlinkClick r:id="rId22"/>
              </a:rPr>
              <a:t>^</a:t>
            </a:r>
            <a:r>
              <a:rPr lang="zh-TW" altLang="en-US" dirty="0"/>
              <a:t> </a:t>
            </a:r>
            <a:r>
              <a:rPr lang="en-US" altLang="zh-TW" dirty="0"/>
              <a:t>&gt;</a:t>
            </a:r>
            <a:r>
              <a:rPr lang="zh-TW" altLang="en-US" dirty="0">
                <a:hlinkClick r:id="rId23"/>
              </a:rPr>
              <a:t>一國兩「域」、幫大陸種樹　張曉風發言又短路？</a:t>
            </a:r>
            <a:endParaRPr lang="zh-TW" altLang="en-US" dirty="0"/>
          </a:p>
          <a:p>
            <a:r>
              <a:rPr lang="en-US" altLang="zh-TW" b="1" dirty="0">
                <a:hlinkClick r:id="rId24"/>
              </a:rPr>
              <a:t>^</a:t>
            </a:r>
            <a:r>
              <a:rPr lang="zh-TW" altLang="en-US" dirty="0"/>
              <a:t> </a:t>
            </a:r>
            <a:r>
              <a:rPr lang="zh-TW" altLang="en-US" dirty="0">
                <a:hlinkClick r:id="rId25"/>
              </a:rPr>
              <a:t>張曉風辭職　親民黨：將聘為環保、文化高級顧問</a:t>
            </a:r>
            <a:r>
              <a:rPr lang="en-US" altLang="zh-TW" dirty="0"/>
              <a:t>. </a:t>
            </a:r>
            <a:r>
              <a:rPr lang="en-US" altLang="zh-TW" dirty="0" err="1"/>
              <a:t>ETtoday</a:t>
            </a:r>
            <a:r>
              <a:rPr lang="en-US" altLang="zh-TW" dirty="0"/>
              <a:t> </a:t>
            </a:r>
            <a:r>
              <a:rPr lang="zh-TW" altLang="en-US" dirty="0"/>
              <a:t>新聞雲</a:t>
            </a:r>
            <a:r>
              <a:rPr lang="en-US" altLang="zh-TW" dirty="0"/>
              <a:t>. 15 March 2013-03-15.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1629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外部連結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hlinkClick r:id="rId2"/>
              </a:rPr>
              <a:t>陽明大學張曉風網站</a:t>
            </a:r>
            <a:endParaRPr lang="zh-TW" altLang="en-US" dirty="0"/>
          </a:p>
          <a:p>
            <a:r>
              <a:rPr lang="zh-TW" altLang="en-US" u="sng" dirty="0">
                <a:hlinkClick r:id="rId3"/>
              </a:rPr>
              <a:t>張曉風：外配搶位 造成台灣多剩女</a:t>
            </a:r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8481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作者簡介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/>
              <a:t>張曉風</a:t>
            </a:r>
            <a:r>
              <a:rPr lang="zh-TW" altLang="en-US" dirty="0"/>
              <a:t>（</a:t>
            </a:r>
            <a:r>
              <a:rPr lang="en-US" altLang="zh-TW" dirty="0"/>
              <a:t>1941</a:t>
            </a:r>
            <a:r>
              <a:rPr lang="zh-TW" altLang="en-US" dirty="0"/>
              <a:t>年</a:t>
            </a:r>
            <a:r>
              <a:rPr lang="en-US" altLang="zh-TW" dirty="0"/>
              <a:t>3</a:t>
            </a:r>
            <a:r>
              <a:rPr lang="zh-TW" altLang="en-US" dirty="0"/>
              <a:t>月</a:t>
            </a:r>
            <a:r>
              <a:rPr lang="en-US" altLang="zh-TW" dirty="0"/>
              <a:t>29</a:t>
            </a:r>
            <a:r>
              <a:rPr lang="zh-TW" altLang="en-US" dirty="0"/>
              <a:t>日－），筆名</a:t>
            </a:r>
            <a:r>
              <a:rPr lang="zh-TW" altLang="en-US" b="1" dirty="0"/>
              <a:t>曉風</a:t>
            </a:r>
            <a:r>
              <a:rPr lang="zh-TW" altLang="en-US" dirty="0"/>
              <a:t>、</a:t>
            </a:r>
            <a:r>
              <a:rPr lang="zh-TW" altLang="en-US" b="1" dirty="0"/>
              <a:t>桑科</a:t>
            </a:r>
            <a:r>
              <a:rPr lang="zh-TW" altLang="en-US" dirty="0"/>
              <a:t>、</a:t>
            </a:r>
            <a:r>
              <a:rPr lang="zh-TW" altLang="en-US" b="1" dirty="0"/>
              <a:t>可叵</a:t>
            </a:r>
            <a:r>
              <a:rPr lang="zh-TW" altLang="en-US" dirty="0"/>
              <a:t>，江蘇銅山人，生於浙江金華，長於臺北、屏東。東吳大學中文系畢業，曾任教於東吳大學、香港浸信學院，</a:t>
            </a:r>
            <a:r>
              <a:rPr lang="zh-TW" altLang="en-US" u="sng" dirty="0"/>
              <a:t>國立陽明大學</a:t>
            </a:r>
            <a:r>
              <a:rPr lang="zh-TW" altLang="en-US" dirty="0"/>
              <a:t>通識教育中心退休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609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〈</a:t>
            </a:r>
            <a:r>
              <a:rPr lang="zh-TW" altLang="en-US" dirty="0"/>
              <a:t>我要做什麼</a:t>
            </a:r>
            <a:r>
              <a:rPr lang="en-US" altLang="zh-TW" dirty="0"/>
              <a:t>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提問：你要活出一個怎樣的自我呢？</a:t>
            </a:r>
            <a:endParaRPr lang="en-US" altLang="zh-TW" dirty="0" smtClean="0"/>
          </a:p>
          <a:p>
            <a:r>
              <a:rPr lang="zh-TW" altLang="en-US" dirty="0"/>
              <a:t>主軸：試著從幾種情境裡找尋自己的</a:t>
            </a:r>
            <a:r>
              <a:rPr lang="zh-TW" altLang="en-US" dirty="0" smtClean="0"/>
              <a:t>定位。</a:t>
            </a:r>
            <a:endParaRPr lang="en-US" altLang="zh-TW" dirty="0" smtClean="0"/>
          </a:p>
          <a:p>
            <a:r>
              <a:rPr lang="zh-TW" altLang="en-US" dirty="0"/>
              <a:t>反問：如果你可以選擇，你想要做什麼？</a:t>
            </a:r>
          </a:p>
        </p:txBody>
      </p:sp>
    </p:spTree>
    <p:extLst>
      <p:ext uri="{BB962C8B-B14F-4D97-AF65-F5344CB8AC3E}">
        <p14:creationId xmlns:p14="http://schemas.microsoft.com/office/powerpoint/2010/main" val="152608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試以心智圖繪出六種</a:t>
            </a:r>
            <a:r>
              <a:rPr lang="zh-TW" altLang="en-US" dirty="0" smtClean="0"/>
              <a:t>情境</a:t>
            </a:r>
            <a:r>
              <a:rPr lang="en-US" altLang="zh-TW" dirty="0" smtClean="0"/>
              <a:t>(</a:t>
            </a:r>
            <a:r>
              <a:rPr lang="zh-TW" altLang="en-US" dirty="0" smtClean="0"/>
              <a:t>事物</a:t>
            </a:r>
            <a:r>
              <a:rPr lang="en-US" altLang="zh-TW" dirty="0" smtClean="0"/>
              <a:t>)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範例：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276872"/>
            <a:ext cx="5976664" cy="35083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22436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052736"/>
            <a:ext cx="6985000" cy="46805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6993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內容版面配置區 5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196752"/>
            <a:ext cx="6769100" cy="43719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2027661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內容版面配置區 5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052736"/>
            <a:ext cx="7128570" cy="46085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77484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9632" y="2708920"/>
            <a:ext cx="6637468" cy="1362075"/>
          </a:xfrm>
        </p:spPr>
        <p:txBody>
          <a:bodyPr/>
          <a:lstStyle/>
          <a:p>
            <a:r>
              <a:rPr lang="zh-TW" altLang="en-US" dirty="0" smtClean="0"/>
              <a:t>開始嘗試畫畫看吧！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sz="3600" dirty="0" smtClean="0"/>
              <a:t>反思：我是誰？我想做什麼？</a:t>
            </a:r>
            <a:endParaRPr lang="en-US" altLang="zh-TW" sz="3600" dirty="0" smtClean="0"/>
          </a:p>
          <a:p>
            <a:r>
              <a:rPr lang="zh-TW" altLang="en-US" sz="3600" dirty="0"/>
              <a:t>回歸</a:t>
            </a:r>
            <a:r>
              <a:rPr lang="zh-TW" altLang="en-US" sz="3600" dirty="0" smtClean="0"/>
              <a:t>：生命關懷</a:t>
            </a:r>
            <a:r>
              <a:rPr lang="en-US" altLang="zh-TW" sz="3600" dirty="0" smtClean="0"/>
              <a:t>~</a:t>
            </a:r>
            <a:r>
              <a:rPr lang="zh-TW" altLang="en-US" sz="3000" dirty="0" smtClean="0"/>
              <a:t>生命意義的探索</a:t>
            </a:r>
            <a:r>
              <a:rPr lang="en-US" altLang="zh-TW" sz="3000" dirty="0" smtClean="0"/>
              <a:t>~</a:t>
            </a:r>
          </a:p>
          <a:p>
            <a:r>
              <a:rPr lang="zh-TW" altLang="en-US" sz="3000" dirty="0"/>
              <a:t> </a:t>
            </a:r>
            <a:r>
              <a:rPr lang="zh-TW" altLang="en-US" sz="3000" dirty="0" smtClean="0"/>
              <a:t>            自我探索</a:t>
            </a:r>
            <a:r>
              <a:rPr lang="en-US" altLang="zh-TW" sz="3000" dirty="0" smtClean="0"/>
              <a:t>…</a:t>
            </a:r>
            <a:endParaRPr lang="zh-TW" altLang="en-US" sz="3000" dirty="0"/>
          </a:p>
        </p:txBody>
      </p:sp>
    </p:spTree>
    <p:extLst>
      <p:ext uri="{BB962C8B-B14F-4D97-AF65-F5344CB8AC3E}">
        <p14:creationId xmlns:p14="http://schemas.microsoft.com/office/powerpoint/2010/main" val="121201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25</a:t>
            </a:r>
            <a:r>
              <a:rPr lang="zh-TW" altLang="en-US" dirty="0" smtClean="0"/>
              <a:t>歲即以散文馳名，兼及小說、戲劇、雜文；文字融古典於現代，允為臺灣散文現代化的重鎮。亦關心國文教育、環保。曾當選中華民國親民黨籍第</a:t>
            </a:r>
            <a:r>
              <a:rPr lang="en-US" altLang="zh-TW" dirty="0" smtClean="0"/>
              <a:t>8</a:t>
            </a:r>
            <a:r>
              <a:rPr lang="zh-TW" altLang="en-US" dirty="0" smtClean="0"/>
              <a:t>屆立法委員，後辭職，現為親民黨環保、文化高級顧問。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4423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經歷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出生於浙江金華，八歲隨父母遷台，</a:t>
            </a:r>
            <a:r>
              <a:rPr lang="en-US" altLang="zh-TW" dirty="0"/>
              <a:t>1952</a:t>
            </a:r>
            <a:r>
              <a:rPr lang="zh-TW" altLang="en-US" dirty="0"/>
              <a:t>年就讀北一女中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en-US" altLang="zh-TW" dirty="0" smtClean="0"/>
              <a:t>1954</a:t>
            </a:r>
            <a:r>
              <a:rPr lang="zh-TW" altLang="en-US" dirty="0"/>
              <a:t>年舉家遷往屏東，就讀屏東女中。畢業於台灣私立東吳大學中國文學系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曾</a:t>
            </a:r>
            <a:r>
              <a:rPr lang="zh-TW" altLang="en-US" dirty="0"/>
              <a:t>任教東吳大學、</a:t>
            </a:r>
            <a:r>
              <a:rPr lang="zh-TW" altLang="en-US" u="sng" dirty="0"/>
              <a:t>香港浸會學院</a:t>
            </a:r>
            <a:r>
              <a:rPr lang="zh-TW" altLang="en-US" dirty="0"/>
              <a:t>、國立陽明大學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8710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自陽明大學創校以來，一直擔任該校通識教育中心教授至</a:t>
            </a:r>
            <a:r>
              <a:rPr lang="en-US" altLang="zh-TW" dirty="0" smtClean="0"/>
              <a:t>2006</a:t>
            </a:r>
            <a:r>
              <a:rPr lang="zh-TW" altLang="en-US" dirty="0" smtClean="0"/>
              <a:t>年退休。</a:t>
            </a:r>
            <a:endParaRPr lang="en-US" altLang="zh-TW" dirty="0" smtClean="0"/>
          </a:p>
          <a:p>
            <a:r>
              <a:rPr lang="zh-TW" altLang="en-US" dirty="0" smtClean="0"/>
              <a:t>她是中山文藝獎、國家文藝獎、吳三連文藝獎、中國時報文學獎、聯合報文學獎得主，十大傑出女青年。作品曾入選台灣中學的中文教科書。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0110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成</a:t>
            </a:r>
            <a:r>
              <a:rPr lang="zh-TW" altLang="en-US" dirty="0">
                <a:solidFill>
                  <a:schemeClr val="tx1"/>
                </a:solidFill>
              </a:rPr>
              <a:t>名作</a:t>
            </a:r>
            <a:r>
              <a:rPr lang="en-US" altLang="zh-TW" dirty="0">
                <a:solidFill>
                  <a:schemeClr val="tx1"/>
                </a:solidFill>
              </a:rPr>
              <a:t>《</a:t>
            </a:r>
            <a:r>
              <a:rPr lang="zh-TW" altLang="en-US" dirty="0">
                <a:solidFill>
                  <a:schemeClr val="tx1"/>
                </a:solidFill>
              </a:rPr>
              <a:t>地毯的那一端</a:t>
            </a:r>
            <a:r>
              <a:rPr lang="en-US" altLang="zh-TW" dirty="0">
                <a:solidFill>
                  <a:schemeClr val="tx1"/>
                </a:solidFill>
              </a:rPr>
              <a:t>》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張曉風創作過散文、新詩、小說、戲劇、雜文等多種不同的體裁，以散文最為著名。</a:t>
            </a:r>
            <a:r>
              <a:rPr lang="zh-TW" altLang="en-US" dirty="0">
                <a:solidFill>
                  <a:schemeClr val="tx1"/>
                </a:solidFill>
              </a:rPr>
              <a:t>她的成名作</a:t>
            </a:r>
            <a:r>
              <a:rPr lang="en-US" altLang="zh-TW" dirty="0">
                <a:solidFill>
                  <a:schemeClr val="tx1"/>
                </a:solidFill>
              </a:rPr>
              <a:t>《</a:t>
            </a:r>
            <a:r>
              <a:rPr lang="zh-TW" altLang="en-US" dirty="0">
                <a:solidFill>
                  <a:schemeClr val="tx1"/>
                </a:solidFill>
              </a:rPr>
              <a:t>地毯的那一端</a:t>
            </a:r>
            <a:r>
              <a:rPr lang="en-US" altLang="zh-TW" dirty="0">
                <a:solidFill>
                  <a:schemeClr val="tx1"/>
                </a:solidFill>
              </a:rPr>
              <a:t>》</a:t>
            </a:r>
            <a:r>
              <a:rPr lang="zh-TW" altLang="en-US" dirty="0">
                <a:solidFill>
                  <a:schemeClr val="tx1"/>
                </a:solidFill>
              </a:rPr>
              <a:t>抒</a:t>
            </a:r>
            <a:r>
              <a:rPr lang="zh-TW" altLang="en-US" dirty="0"/>
              <a:t>寫婚前的喜悅，情感細膩動人，但她的成就並不止於此。她其後的作品在內容和技巧上都不斷發展和突破，從描寫生活瑣事，漸漸轉變為抒寫家國情懷及社會世態，融入哲理，不斷開拓。詩人兼散文家余光中曾在</a:t>
            </a:r>
            <a:r>
              <a:rPr lang="en-US" altLang="zh-TW" dirty="0"/>
              <a:t>《</a:t>
            </a:r>
            <a:r>
              <a:rPr lang="zh-TW" altLang="en-US" dirty="0"/>
              <a:t>你還沒有愛過</a:t>
            </a:r>
            <a:r>
              <a:rPr lang="en-US" altLang="zh-TW" dirty="0"/>
              <a:t>》</a:t>
            </a:r>
            <a:r>
              <a:rPr lang="zh-TW" altLang="en-US" dirty="0"/>
              <a:t>一書的序中譽之為「亦秀亦豪的健筆」。擅寫自然和人之間的和諧，</a:t>
            </a:r>
            <a:r>
              <a:rPr lang="zh-TW" altLang="en-US" dirty="0">
                <a:solidFill>
                  <a:srgbClr val="FF0000"/>
                </a:solidFill>
              </a:rPr>
              <a:t>被尊稱為現代</a:t>
            </a:r>
            <a:r>
              <a:rPr lang="zh-TW" altLang="en-US" dirty="0" smtClean="0">
                <a:solidFill>
                  <a:srgbClr val="FF0000"/>
                </a:solidFill>
              </a:rPr>
              <a:t>陶淵明。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06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投書聯合報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817616" cy="3493008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 dirty="0"/>
              <a:t>2010</a:t>
            </a:r>
            <a:r>
              <a:rPr lang="zh-TW" altLang="en-US" dirty="0"/>
              <a:t>年</a:t>
            </a:r>
            <a:r>
              <a:rPr lang="en-US" altLang="zh-TW" dirty="0"/>
              <a:t>5</a:t>
            </a:r>
            <a:r>
              <a:rPr lang="zh-TW" altLang="en-US" dirty="0"/>
              <a:t>月</a:t>
            </a:r>
            <a:r>
              <a:rPr lang="en-US" altLang="zh-TW" dirty="0"/>
              <a:t>4</a:t>
            </a:r>
            <a:r>
              <a:rPr lang="zh-TW" altLang="en-US" dirty="0"/>
              <a:t>日為了捍衛</a:t>
            </a:r>
            <a:r>
              <a:rPr lang="en-US" altLang="zh-TW" dirty="0"/>
              <a:t>202</a:t>
            </a:r>
            <a:r>
              <a:rPr lang="zh-TW" altLang="en-US" dirty="0"/>
              <a:t>兵工廠沼澤綠地，以標題「報告總統，我可以有兩片肺葉嗎？</a:t>
            </a:r>
            <a:r>
              <a:rPr lang="zh-TW" altLang="en-US" dirty="0" smtClean="0"/>
              <a:t>」</a:t>
            </a:r>
            <a:r>
              <a:rPr lang="zh-TW" altLang="en-US" dirty="0"/>
              <a:t> 投書聯合報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en-US" altLang="zh-TW" dirty="0" smtClean="0"/>
              <a:t>2010</a:t>
            </a:r>
            <a:r>
              <a:rPr lang="zh-TW" altLang="en-US" dirty="0"/>
              <a:t>年</a:t>
            </a:r>
            <a:r>
              <a:rPr lang="en-US" altLang="zh-TW" dirty="0"/>
              <a:t>5</a:t>
            </a:r>
            <a:r>
              <a:rPr lang="zh-TW" altLang="en-US" dirty="0"/>
              <a:t>月</a:t>
            </a:r>
            <a:r>
              <a:rPr lang="en-US" altLang="zh-TW" dirty="0"/>
              <a:t>15</a:t>
            </a:r>
            <a:r>
              <a:rPr lang="zh-TW" altLang="en-US" dirty="0"/>
              <a:t>日再發表「打虎還靠親兄弟</a:t>
            </a:r>
            <a:r>
              <a:rPr lang="zh-TW" altLang="en-US" dirty="0" smtClean="0"/>
              <a:t>」一</a:t>
            </a:r>
            <a:r>
              <a:rPr lang="zh-TW" altLang="en-US" dirty="0"/>
              <a:t>文。</a:t>
            </a:r>
            <a:r>
              <a:rPr lang="en-US" altLang="zh-TW" dirty="0"/>
              <a:t>5</a:t>
            </a:r>
            <a:r>
              <a:rPr lang="zh-TW" altLang="en-US" dirty="0"/>
              <a:t>月</a:t>
            </a:r>
            <a:r>
              <a:rPr lang="en-US" altLang="zh-TW" dirty="0"/>
              <a:t>16</a:t>
            </a:r>
            <a:r>
              <a:rPr lang="zh-TW" altLang="en-US" dirty="0"/>
              <a:t>日張曉風在記者會上提到，她有接到恐嚇電話打算對她不利。她唱起基督教聖詩</a:t>
            </a:r>
            <a:r>
              <a:rPr lang="en-US" altLang="zh-TW" dirty="0"/>
              <a:t>《</a:t>
            </a:r>
            <a:r>
              <a:rPr lang="zh-TW" altLang="en-US" dirty="0"/>
              <a:t>神啊！求你鑒察我</a:t>
            </a:r>
            <a:r>
              <a:rPr lang="en-US" altLang="zh-TW" dirty="0"/>
              <a:t>》</a:t>
            </a:r>
            <a:r>
              <a:rPr lang="zh-TW" altLang="en-US" dirty="0"/>
              <a:t>向上帝禱告，並且表示「一寸山河，就是我的一寸肉」</a:t>
            </a: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636912"/>
            <a:ext cx="2190750" cy="27336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0356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國會</a:t>
            </a:r>
            <a:r>
              <a:rPr lang="zh-TW" altLang="en-US" dirty="0" smtClean="0"/>
              <a:t>議員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2011</a:t>
            </a:r>
            <a:r>
              <a:rPr lang="zh-TW" altLang="en-US" dirty="0"/>
              <a:t>年</a:t>
            </a:r>
            <a:r>
              <a:rPr lang="en-US" altLang="zh-TW" dirty="0"/>
              <a:t>11</a:t>
            </a:r>
            <a:r>
              <a:rPr lang="zh-TW" altLang="en-US" dirty="0"/>
              <a:t>月親民黨將張曉風列入</a:t>
            </a:r>
            <a:r>
              <a:rPr lang="en-US" altLang="zh-TW" dirty="0"/>
              <a:t>2012</a:t>
            </a:r>
            <a:r>
              <a:rPr lang="zh-TW" altLang="en-US" dirty="0"/>
              <a:t>年中華民國立法委員選舉不分區立法委員提名名單，</a:t>
            </a:r>
            <a:r>
              <a:rPr lang="en-US" altLang="zh-TW" dirty="0"/>
              <a:t>2012</a:t>
            </a:r>
            <a:r>
              <a:rPr lang="zh-TW" altLang="en-US" dirty="0"/>
              <a:t>年</a:t>
            </a:r>
            <a:r>
              <a:rPr lang="en-US" altLang="zh-TW" dirty="0"/>
              <a:t>1</a:t>
            </a:r>
            <a:r>
              <a:rPr lang="zh-TW" altLang="en-US" dirty="0"/>
              <a:t>月</a:t>
            </a:r>
            <a:r>
              <a:rPr lang="en-US" altLang="zh-TW" dirty="0"/>
              <a:t>14</a:t>
            </a:r>
            <a:r>
              <a:rPr lang="zh-TW" altLang="en-US" dirty="0"/>
              <a:t>日因親民黨的得票率跨過</a:t>
            </a:r>
            <a:r>
              <a:rPr lang="en-US" altLang="zh-TW" dirty="0"/>
              <a:t>5%</a:t>
            </a:r>
            <a:r>
              <a:rPr lang="zh-TW" altLang="en-US" dirty="0"/>
              <a:t>的門檻，當選中華民國第八屆</a:t>
            </a:r>
            <a:r>
              <a:rPr lang="zh-TW" altLang="en-US" dirty="0" smtClean="0"/>
              <a:t>立法委員。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6205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然而</a:t>
            </a:r>
            <a:r>
              <a:rPr lang="en-US" altLang="zh-TW" dirty="0"/>
              <a:t>2012</a:t>
            </a:r>
            <a:r>
              <a:rPr lang="zh-TW" altLang="en-US" dirty="0"/>
              <a:t>年</a:t>
            </a:r>
            <a:r>
              <a:rPr lang="en-US" altLang="zh-TW" dirty="0"/>
              <a:t>3</a:t>
            </a:r>
            <a:r>
              <a:rPr lang="zh-TW" altLang="en-US" dirty="0"/>
              <a:t>月</a:t>
            </a:r>
            <a:r>
              <a:rPr lang="en-US" altLang="zh-TW" dirty="0"/>
              <a:t>23</a:t>
            </a:r>
            <a:r>
              <a:rPr lang="zh-TW" altLang="en-US" dirty="0"/>
              <a:t>日，張曉風因在立法院進行質詢時提出</a:t>
            </a:r>
            <a:r>
              <a:rPr lang="zh-TW" altLang="en-US" dirty="0">
                <a:solidFill>
                  <a:srgbClr val="FF0000"/>
                </a:solidFill>
              </a:rPr>
              <a:t>剩女論</a:t>
            </a:r>
            <a:r>
              <a:rPr lang="zh-TW" altLang="en-US" dirty="0"/>
              <a:t>，提出台灣男人現在大多娶外籍女人，並認為台灣有那麼多好女人為何台灣男人不娶，要求給予這些剩女補助</a:t>
            </a:r>
            <a:r>
              <a:rPr lang="zh-TW" altLang="en-US" dirty="0" smtClean="0"/>
              <a:t>；</a:t>
            </a:r>
            <a:endParaRPr lang="en-US" altLang="zh-TW" dirty="0" smtClean="0"/>
          </a:p>
          <a:p>
            <a:r>
              <a:rPr lang="zh-TW" altLang="en-US" dirty="0" smtClean="0"/>
              <a:t>此</a:t>
            </a:r>
            <a:r>
              <a:rPr lang="zh-TW" altLang="en-US" dirty="0"/>
              <a:t>話一出引起各界嘩然，包含婦女團體到立法院要求張曉風道歉，某些網路評論則批評張曉風是「晉惠帝曰何不食肉糜」</a:t>
            </a:r>
            <a:r>
              <a:rPr lang="zh-TW" altLang="en-US" dirty="0" smtClean="0"/>
              <a:t>，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5376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奧斯丁">
  <a:themeElements>
    <a:clrScheme name="奧斯丁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奧斯丁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奧斯丁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87</TotalTime>
  <Words>1298</Words>
  <Application>Microsoft Office PowerPoint</Application>
  <PresentationFormat>如螢幕大小 (4:3)</PresentationFormat>
  <Paragraphs>92</Paragraphs>
  <Slides>25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29" baseType="lpstr">
      <vt:lpstr>微軟正黑體</vt:lpstr>
      <vt:lpstr>Century Gothic</vt:lpstr>
      <vt:lpstr>Wingdings 2</vt:lpstr>
      <vt:lpstr>奧斯丁</vt:lpstr>
      <vt:lpstr>張曉風 〈你要做什麼〉</vt:lpstr>
      <vt:lpstr>作者簡介</vt:lpstr>
      <vt:lpstr>PowerPoint 簡報</vt:lpstr>
      <vt:lpstr>經歷</vt:lpstr>
      <vt:lpstr>PowerPoint 簡報</vt:lpstr>
      <vt:lpstr>成名作《地毯的那一端》</vt:lpstr>
      <vt:lpstr>投書聯合報</vt:lpstr>
      <vt:lpstr>國會議員</vt:lpstr>
      <vt:lpstr>PowerPoint 簡報</vt:lpstr>
      <vt:lpstr>PowerPoint 簡報</vt:lpstr>
      <vt:lpstr>PowerPoint 簡報</vt:lpstr>
      <vt:lpstr>作品(我的文學啟蒙書…)</vt:lpstr>
      <vt:lpstr>PowerPoint 簡報</vt:lpstr>
      <vt:lpstr>PowerPoint 簡報</vt:lpstr>
      <vt:lpstr>PowerPoint 簡報</vt:lpstr>
      <vt:lpstr>PowerPoint 簡報</vt:lpstr>
      <vt:lpstr>PowerPoint 簡報</vt:lpstr>
      <vt:lpstr>資料來源(維基百科)</vt:lpstr>
      <vt:lpstr>外部連結</vt:lpstr>
      <vt:lpstr>〈我要做什麼〉</vt:lpstr>
      <vt:lpstr>試以心智圖繪出六種情境(事物) 範例：</vt:lpstr>
      <vt:lpstr>PowerPoint 簡報</vt:lpstr>
      <vt:lpstr>PowerPoint 簡報</vt:lpstr>
      <vt:lpstr>PowerPoint 簡報</vt:lpstr>
      <vt:lpstr>開始嘗試畫畫看吧！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張曉風〈我要做什麼〉</dc:title>
  <dc:creator>User</dc:creator>
  <cp:lastModifiedBy>user</cp:lastModifiedBy>
  <cp:revision>15</cp:revision>
  <dcterms:created xsi:type="dcterms:W3CDTF">2016-10-17T02:55:48Z</dcterms:created>
  <dcterms:modified xsi:type="dcterms:W3CDTF">2016-10-17T06:08:02Z</dcterms:modified>
</cp:coreProperties>
</file>